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T Norms Bold" charset="1" panose="02000803030000020004"/>
      <p:regular r:id="rId27"/>
    </p:embeddedFont>
    <p:embeddedFont>
      <p:font typeface="TT Norms" charset="1" panose="02000503030000020003"/>
      <p:regular r:id="rId28"/>
    </p:embeddedFont>
    <p:embeddedFont>
      <p:font typeface="TT Norms Bold Italics" charset="1" panose="0200080302000009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86350" y="4277181"/>
            <a:ext cx="12115299" cy="222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82"/>
              </a:lnSpc>
            </a:pPr>
            <a:r>
              <a:rPr lang="en-US" b="true" sz="129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NETWORK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30472" y="3146881"/>
            <a:ext cx="762705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Introduction to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7583" y="3453143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6484" y="3406354"/>
            <a:ext cx="8727975" cy="6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1. SYN (Synchronize)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SYN은 TCP 연결을 시작할 때 사용되는 패킷 플래그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송신자가 수신자에게 연결 요청을 보낼 때 SYN=1로 설정하여 보냄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SYN 패킷에는 초기 시퀀스 번호(Initial Sequence Number, ISN)가 포함됨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시퀀스 번호는 데이터의 순서를 추적하는 데 사용됨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✅ TCP 연결을 시작할 때 사용됨 (클라이언트 → 서버 요청)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2. ACK (Acknowledge)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ACK은 데이터를 정상적으로 받았음을 알리는 응답 플래그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수신자는 데이터를 받을 때마다 ACK=1로 설정하여 응답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ACK 패킷에는 응답하는 시퀀스 번호(Sequence Number)와 다음에 기대하는 시퀀스 번호(Acknowledgment Number)가 포함됨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✅ TCP 데이터 전송 중 송신자와 수신자가 패킷을 정상적으로 주고받았음을 확인하는 데 사용됨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30472" y="2024393"/>
            <a:ext cx="76270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3 way handshake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TCP/IP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4112" y="6199738"/>
            <a:ext cx="8240347" cy="3742491"/>
          </a:xfrm>
          <a:custGeom>
            <a:avLst/>
            <a:gdLst/>
            <a:ahLst/>
            <a:cxnLst/>
            <a:rect r="r" b="b" t="t" l="l"/>
            <a:pathLst>
              <a:path h="3742491" w="8240347">
                <a:moveTo>
                  <a:pt x="0" y="0"/>
                </a:moveTo>
                <a:lnTo>
                  <a:pt x="8240346" y="0"/>
                </a:lnTo>
                <a:lnTo>
                  <a:pt x="8240346" y="3742491"/>
                </a:lnTo>
                <a:lnTo>
                  <a:pt x="0" y="374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1887" y="2579114"/>
            <a:ext cx="1276422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UDP (User Datagram Protocol)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TCP/IP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2457" y="3749273"/>
            <a:ext cx="12423656" cy="204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UDP (User Datagram Protocol)은 TCP와 달리 비연결형(Connnectionless) 프로토콜로, 빠른 데이터 전송을 목표로 합니다.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데이터가 손실될 수 있지만, 오버헤드가 적어 실시간 스트리밍, 온라인 게임, VoIP 등 속도가 중요한 애플리케이션에서 많이 사용됩니다.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73077" y="5143500"/>
          <a:ext cx="14996586" cy="4695825"/>
        </p:xfrm>
        <a:graphic>
          <a:graphicData uri="http://schemas.openxmlformats.org/drawingml/2006/table">
            <a:tbl>
              <a:tblPr/>
              <a:tblGrid>
                <a:gridCol w="3622853"/>
                <a:gridCol w="5734311"/>
                <a:gridCol w="5639422"/>
              </a:tblGrid>
              <a:tr h="939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비교 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HTTP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HTTPS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애플리케이션 계층 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웹 데이터 송수신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보안이 강화된 웹 데이터 송수신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보안성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❌ 암호화 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✅ TLS/SSL 암호화 적용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포트 번호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80번 포트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443번 포트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사용 사례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일반적인 웹사이트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로그인, 결제, 개인정보 보호가 필요한 웹사이트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953422" y="2191769"/>
            <a:ext cx="1238115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(HyperText Transfer Protocol/HyperText Transfer Protocol Secure)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HTTP/HTTPS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1887" y="4187176"/>
            <a:ext cx="12764226" cy="46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1"/>
              </a:lnSpc>
            </a:pPr>
            <a:r>
              <a:rPr lang="en-US" sz="274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Application layer: 사용자와 네트워크 간의 인터페이스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45403" y="4200987"/>
            <a:ext cx="11301259" cy="5057313"/>
          </a:xfrm>
          <a:custGeom>
            <a:avLst/>
            <a:gdLst/>
            <a:ahLst/>
            <a:cxnLst/>
            <a:rect r="r" b="b" t="t" l="l"/>
            <a:pathLst>
              <a:path h="5057313" w="11301259">
                <a:moveTo>
                  <a:pt x="0" y="0"/>
                </a:moveTo>
                <a:lnTo>
                  <a:pt x="11301259" y="0"/>
                </a:lnTo>
                <a:lnTo>
                  <a:pt x="11301259" y="5057313"/>
                </a:lnTo>
                <a:lnTo>
                  <a:pt x="0" y="5057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1887" y="2397896"/>
            <a:ext cx="935688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HTTP/HTTPS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91883" y="296526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86383" y="296526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45108" y="2935817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86383" y="570472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1883" y="5631177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3824716" y="3855310"/>
            <a:ext cx="2461667" cy="189526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8066466" y="3855310"/>
            <a:ext cx="16254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11471967" y="3825859"/>
            <a:ext cx="1573141" cy="294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0581925" y="4745352"/>
            <a:ext cx="0" cy="8858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934674" y="5750570"/>
            <a:ext cx="1780083" cy="1726681"/>
          </a:xfrm>
          <a:custGeom>
            <a:avLst/>
            <a:gdLst/>
            <a:ahLst/>
            <a:cxnLst/>
            <a:rect r="r" b="b" t="t" l="l"/>
            <a:pathLst>
              <a:path h="1726681" w="1780083">
                <a:moveTo>
                  <a:pt x="0" y="0"/>
                </a:moveTo>
                <a:lnTo>
                  <a:pt x="1780084" y="0"/>
                </a:lnTo>
                <a:lnTo>
                  <a:pt x="1780084" y="1726681"/>
                </a:lnTo>
                <a:lnTo>
                  <a:pt x="0" y="1726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4714758" y="6594766"/>
            <a:ext cx="1571625" cy="191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HTTP/HTTPS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09397" y="98107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70349" y="2586567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9520" y="2596530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LAMBDA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85082" y="2586567"/>
            <a:ext cx="21001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CHAT HISTORY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70349" y="7465757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75850" y="7465757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CHATGPT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504" y="2998103"/>
            <a:ext cx="7529831" cy="6061514"/>
          </a:xfrm>
          <a:custGeom>
            <a:avLst/>
            <a:gdLst/>
            <a:ahLst/>
            <a:cxnLst/>
            <a:rect r="r" b="b" t="t" l="l"/>
            <a:pathLst>
              <a:path h="6061514" w="7529831">
                <a:moveTo>
                  <a:pt x="0" y="0"/>
                </a:moveTo>
                <a:lnTo>
                  <a:pt x="7529831" y="0"/>
                </a:lnTo>
                <a:lnTo>
                  <a:pt x="7529831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04359" y="2586344"/>
            <a:ext cx="601007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555490"/>
            <a:ext cx="7794388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 핸드셰이크 후, 지속적인 TCP 연결 유지 (Full-Duplex)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</a:t>
            </a: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ocket은 한 번 TCP 연결을 맺으면 계속 유지되며, 서버와 클라이언트가 실시간으로 데이터를 주고받을 수 있음.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클라이언트가 WebSocket 연결 요청 (Upgrade: websocket 포함)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서버가 연결을 승인 (101 Switching Protocols)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WebSocket이 TCP 연결을 유지하면서 양방향 실시간 통신 가능</a:t>
            </a:r>
          </a:p>
          <a:p>
            <a:pPr algn="just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클라이언트 또는 서버가 연결을 종료할 때까지 TCP 연결 유지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📌 즉, WebSocket은 한 번 연결하면 지속적으로 유지되는 TCP 연결을 사용하여 실시간 통신을 가능하게 함.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33164" y="3908420"/>
            <a:ext cx="370803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i="true">
                <a:solidFill>
                  <a:srgbClr val="FFFFFF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WebSocket의 TCP 연결 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9397" y="981075"/>
            <a:ext cx="15871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637779" y="2514992"/>
          <a:ext cx="15012443" cy="6115050"/>
        </p:xfrm>
        <a:graphic>
          <a:graphicData uri="http://schemas.openxmlformats.org/drawingml/2006/table">
            <a:tbl>
              <a:tblPr/>
              <a:tblGrid>
                <a:gridCol w="2435140"/>
                <a:gridCol w="6184693"/>
                <a:gridCol w="6392609"/>
              </a:tblGrid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비교 항목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HTTP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WebSocket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연결 방식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매 요청마다 새로운 연결이 생성됨 (Stateless)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한번 연결되면 지속적으로 유지됨 (Stateful)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통신 방식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단방향 (Request-Response 방식)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양방향 (Full-Duplex 방식)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헤더 크기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HTTP 요청마다 헤더 포함 (큰 오버헤드 발생)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초기 연결 이후 헤더 없이 데이터 전송 가능 (낮은 오버헤드)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지속성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요청이 끝나면 연결이 자동으로 종료됨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연결을 계속 유지하면서 여러 메시지를 주고받을 수 있음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실시간성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요청을 보내야 응답을 받을 수 있음 (Polling 필요)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서버에서 이벤트가 발생하면 즉시 푸시(Push) 가능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속도 및 성능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요청/응답마다 새로운 연결을 생성하므로 느림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지속적인 연결을 유지하기 때문에 빠름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사용 사례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REST API, 웹사이트, 데이터 조회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채팅, 게임, 주식 시세, IoT, 실시간 알림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9397" y="98107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73303" y="227458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7802" y="227458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6527" y="2245132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67802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6527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61472" y="7729541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26527" y="774465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6973" y="774465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40136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2761887" y="3164625"/>
            <a:ext cx="2205915" cy="18418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2506136" y="6786566"/>
            <a:ext cx="2455337" cy="183301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329099" y="5014039"/>
            <a:ext cx="1868491" cy="1780083"/>
          </a:xfrm>
          <a:custGeom>
            <a:avLst/>
            <a:gdLst/>
            <a:ahLst/>
            <a:cxnLst/>
            <a:rect r="r" b="b" t="t" l="l"/>
            <a:pathLst>
              <a:path h="1780083" w="1868491">
                <a:moveTo>
                  <a:pt x="0" y="0"/>
                </a:moveTo>
                <a:lnTo>
                  <a:pt x="1868491" y="0"/>
                </a:lnTo>
                <a:lnTo>
                  <a:pt x="1868491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4966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6747886" y="3164625"/>
            <a:ext cx="16254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0153386" y="3135174"/>
            <a:ext cx="1573141" cy="294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9263345" y="4054667"/>
            <a:ext cx="0" cy="9593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V="true">
            <a:off x="10197590" y="5904081"/>
            <a:ext cx="15289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3506611" y="5904081"/>
            <a:ext cx="15335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H="true">
            <a:off x="5851514" y="6794123"/>
            <a:ext cx="6765055" cy="9354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6741556" y="8619583"/>
            <a:ext cx="1625417" cy="151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10147056" y="8634696"/>
            <a:ext cx="15794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12616569" y="4025215"/>
            <a:ext cx="0" cy="9888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616094" y="5059885"/>
            <a:ext cx="1780083" cy="1726681"/>
          </a:xfrm>
          <a:custGeom>
            <a:avLst/>
            <a:gdLst/>
            <a:ahLst/>
            <a:cxnLst/>
            <a:rect r="r" b="b" t="t" l="l"/>
            <a:pathLst>
              <a:path h="1726681" w="1780083">
                <a:moveTo>
                  <a:pt x="0" y="0"/>
                </a:moveTo>
                <a:lnTo>
                  <a:pt x="1780083" y="0"/>
                </a:lnTo>
                <a:lnTo>
                  <a:pt x="1780083" y="1726681"/>
                </a:lnTo>
                <a:lnTo>
                  <a:pt x="0" y="1726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>
            <a:off x="3396177" y="5904081"/>
            <a:ext cx="1571625" cy="191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09397" y="98107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51769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57269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10494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 LIST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51769" y="189588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50939" y="190584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66501" y="1895882"/>
            <a:ext cx="21001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CHAT HISTORY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73303" y="227458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7802" y="227458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6527" y="2245132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67802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6527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61472" y="7729541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3"/>
                </a:lnTo>
                <a:lnTo>
                  <a:pt x="0" y="178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26527" y="774465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4" y="0"/>
                </a:lnTo>
                <a:lnTo>
                  <a:pt x="1780084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6973" y="7744654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40136" y="5014039"/>
            <a:ext cx="1780083" cy="1780083"/>
          </a:xfrm>
          <a:custGeom>
            <a:avLst/>
            <a:gdLst/>
            <a:ahLst/>
            <a:cxnLst/>
            <a:rect r="r" b="b" t="t" l="l"/>
            <a:pathLst>
              <a:path h="1780083" w="1780083">
                <a:moveTo>
                  <a:pt x="0" y="0"/>
                </a:moveTo>
                <a:lnTo>
                  <a:pt x="1780083" y="0"/>
                </a:lnTo>
                <a:lnTo>
                  <a:pt x="1780083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2761887" y="3164625"/>
            <a:ext cx="2205915" cy="18418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2506136" y="6786566"/>
            <a:ext cx="2455337" cy="183301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329099" y="5014039"/>
            <a:ext cx="1868491" cy="1780083"/>
          </a:xfrm>
          <a:custGeom>
            <a:avLst/>
            <a:gdLst/>
            <a:ahLst/>
            <a:cxnLst/>
            <a:rect r="r" b="b" t="t" l="l"/>
            <a:pathLst>
              <a:path h="1780083" w="1868491">
                <a:moveTo>
                  <a:pt x="0" y="0"/>
                </a:moveTo>
                <a:lnTo>
                  <a:pt x="1868491" y="0"/>
                </a:lnTo>
                <a:lnTo>
                  <a:pt x="1868491" y="1780084"/>
                </a:lnTo>
                <a:lnTo>
                  <a:pt x="0" y="1780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4966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6747886" y="3164625"/>
            <a:ext cx="16254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0153386" y="3135174"/>
            <a:ext cx="1573141" cy="294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9263345" y="4054667"/>
            <a:ext cx="0" cy="9593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V="true">
            <a:off x="10197590" y="5904081"/>
            <a:ext cx="15289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3506611" y="5904081"/>
            <a:ext cx="15335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H="true">
            <a:off x="5851514" y="6794123"/>
            <a:ext cx="6765055" cy="9354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6741556" y="8619583"/>
            <a:ext cx="1625417" cy="151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10147056" y="8634696"/>
            <a:ext cx="15794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12616569" y="4025215"/>
            <a:ext cx="0" cy="9888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616094" y="5059885"/>
            <a:ext cx="1780083" cy="1726681"/>
          </a:xfrm>
          <a:custGeom>
            <a:avLst/>
            <a:gdLst/>
            <a:ahLst/>
            <a:cxnLst/>
            <a:rect r="r" b="b" t="t" l="l"/>
            <a:pathLst>
              <a:path h="1726681" w="1780083">
                <a:moveTo>
                  <a:pt x="0" y="0"/>
                </a:moveTo>
                <a:lnTo>
                  <a:pt x="1780083" y="0"/>
                </a:lnTo>
                <a:lnTo>
                  <a:pt x="1780083" y="1726681"/>
                </a:lnTo>
                <a:lnTo>
                  <a:pt x="0" y="1726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>
            <a:off x="3396177" y="5904081"/>
            <a:ext cx="1571625" cy="191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09397" y="98107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51769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57269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WEBSOKET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10494" y="955635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 LIST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51769" y="1895882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50939" y="190584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HTTP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66501" y="1895882"/>
            <a:ext cx="21001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CHAT HISTORY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577392" y="1943507"/>
            <a:ext cx="15359244" cy="8222790"/>
            <a:chOff x="0" y="0"/>
            <a:chExt cx="4045233" cy="216567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045233" cy="2165673"/>
            </a:xfrm>
            <a:custGeom>
              <a:avLst/>
              <a:gdLst/>
              <a:ahLst/>
              <a:cxnLst/>
              <a:rect r="r" b="b" t="t" l="l"/>
              <a:pathLst>
                <a:path h="2165673" w="4045233">
                  <a:moveTo>
                    <a:pt x="25707" y="0"/>
                  </a:moveTo>
                  <a:lnTo>
                    <a:pt x="4019526" y="0"/>
                  </a:lnTo>
                  <a:cubicBezTo>
                    <a:pt x="4026344" y="0"/>
                    <a:pt x="4032883" y="2708"/>
                    <a:pt x="4037704" y="7529"/>
                  </a:cubicBezTo>
                  <a:cubicBezTo>
                    <a:pt x="4042525" y="12350"/>
                    <a:pt x="4045233" y="18889"/>
                    <a:pt x="4045233" y="25707"/>
                  </a:cubicBezTo>
                  <a:lnTo>
                    <a:pt x="4045233" y="2139966"/>
                  </a:lnTo>
                  <a:cubicBezTo>
                    <a:pt x="4045233" y="2146784"/>
                    <a:pt x="4042525" y="2153323"/>
                    <a:pt x="4037704" y="2158144"/>
                  </a:cubicBezTo>
                  <a:cubicBezTo>
                    <a:pt x="4032883" y="2162965"/>
                    <a:pt x="4026344" y="2165673"/>
                    <a:pt x="4019526" y="2165673"/>
                  </a:cubicBezTo>
                  <a:lnTo>
                    <a:pt x="25707" y="2165673"/>
                  </a:lnTo>
                  <a:cubicBezTo>
                    <a:pt x="18889" y="2165673"/>
                    <a:pt x="12350" y="2162965"/>
                    <a:pt x="7529" y="2158144"/>
                  </a:cubicBezTo>
                  <a:cubicBezTo>
                    <a:pt x="2708" y="2153323"/>
                    <a:pt x="0" y="2146784"/>
                    <a:pt x="0" y="2139966"/>
                  </a:cubicBezTo>
                  <a:lnTo>
                    <a:pt x="0" y="25707"/>
                  </a:lnTo>
                  <a:cubicBezTo>
                    <a:pt x="0" y="18889"/>
                    <a:pt x="2708" y="12350"/>
                    <a:pt x="7529" y="7529"/>
                  </a:cubicBezTo>
                  <a:cubicBezTo>
                    <a:pt x="12350" y="2708"/>
                    <a:pt x="18889" y="0"/>
                    <a:pt x="25707" y="0"/>
                  </a:cubicBezTo>
                  <a:close/>
                </a:path>
              </a:pathLst>
            </a:custGeom>
            <a:solidFill>
              <a:srgbClr val="84A5A7">
                <a:alpha val="72941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4045233" cy="2213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6234906" y="5250031"/>
            <a:ext cx="5818188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3131"/>
                </a:solidFill>
                <a:latin typeface="TT Norms"/>
                <a:ea typeface="TT Norms"/>
                <a:cs typeface="TT Norms"/>
                <a:sym typeface="TT Norms"/>
              </a:rPr>
              <a:t>CORS ERROR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9397" y="981075"/>
            <a:ext cx="1612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0247" y="2307826"/>
            <a:ext cx="16133925" cy="709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7"/>
              </a:lnSpc>
              <a:spcBef>
                <a:spcPct val="0"/>
              </a:spcBef>
            </a:pPr>
            <a:r>
              <a:rPr lang="en-US" sz="438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CORS (CROSS-ORIGIN RESOURCE SHARING)란?</a:t>
            </a:r>
          </a:p>
          <a:p>
            <a:pPr algn="l">
              <a:lnSpc>
                <a:spcPts val="2611"/>
              </a:lnSpc>
              <a:spcBef>
                <a:spcPct val="0"/>
              </a:spcBef>
            </a:pP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CORS (교차 출처 리소스 공유)는 웹 브라우저가 다른 도메인(ORIGIN)의 리소스 요청을 허용 또는 차단하는 보안 정책입니다.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🔹 왜 CORS가 필요한가? (SAME-ORIGIN POLICY)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기본적으로 웹 브라우저는 보안상의 이유로 동일 출처(SAME-ORIGIN)에서만 리소스를 주고받을 수 있도록 제한합니다.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즉, HTTPS://EXAMPLE.COM에서 로드된 웹 페이지는 HTTPS://API.EXAMPLE.COM처럼 다른 도메인의 API에 요청을 보낼 수 없습니다.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하지만, API 서버가 CORS 정책을 설정하면 다른 도메인에서도 API를 사용할 수 있도록 허용할 수 있습니다.</a:t>
            </a:r>
          </a:p>
          <a:p>
            <a:pPr algn="l">
              <a:lnSpc>
                <a:spcPts val="3133"/>
              </a:lnSpc>
              <a:spcBef>
                <a:spcPct val="0"/>
              </a:spcBef>
            </a:pP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🔹 CORS 작동 방식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PREFLIGHT REQUEST (사전 요청)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클라이언트가 API 서버에 OPTIONS 메서드로 요청을 보내 CORS 허용 여부 확인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서버가 허용하면 브라우저가 실제 요청을 보냄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CORS RESPONSE HEADERS (서버에서 허용 여부 설정)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ACCESS-CONTROL-ALLOW-ORIGIN: 허용할 도메인 지정 (*은 모든 도메인 허용)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ACCESS-CONTROL-ALLOW-METHODS: 허용할 HTTP 메서드 (GET, POST, PUT, DELETE)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ACCESS-CONTROL-ALLOW-HEADERS: 허용할 요청 헤더 (CONTENT-TYPE, AUTHORIZATION 등)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135" y="1665535"/>
            <a:ext cx="4282373" cy="3221089"/>
          </a:xfrm>
          <a:custGeom>
            <a:avLst/>
            <a:gdLst/>
            <a:ahLst/>
            <a:cxnLst/>
            <a:rect r="r" b="b" t="t" l="l"/>
            <a:pathLst>
              <a:path h="3221089" w="4282373">
                <a:moveTo>
                  <a:pt x="0" y="0"/>
                </a:moveTo>
                <a:lnTo>
                  <a:pt x="4282373" y="0"/>
                </a:lnTo>
                <a:lnTo>
                  <a:pt x="4282373" y="3221089"/>
                </a:lnTo>
                <a:lnTo>
                  <a:pt x="0" y="322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4711" y="1665535"/>
            <a:ext cx="5534416" cy="3221089"/>
          </a:xfrm>
          <a:custGeom>
            <a:avLst/>
            <a:gdLst/>
            <a:ahLst/>
            <a:cxnLst/>
            <a:rect r="r" b="b" t="t" l="l"/>
            <a:pathLst>
              <a:path h="3221089" w="5534416">
                <a:moveTo>
                  <a:pt x="0" y="0"/>
                </a:moveTo>
                <a:lnTo>
                  <a:pt x="5534416" y="0"/>
                </a:lnTo>
                <a:lnTo>
                  <a:pt x="5534416" y="3221089"/>
                </a:lnTo>
                <a:lnTo>
                  <a:pt x="0" y="322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53182" y="1665535"/>
            <a:ext cx="4964466" cy="3221089"/>
          </a:xfrm>
          <a:custGeom>
            <a:avLst/>
            <a:gdLst/>
            <a:ahLst/>
            <a:cxnLst/>
            <a:rect r="r" b="b" t="t" l="l"/>
            <a:pathLst>
              <a:path h="3221089" w="4964466">
                <a:moveTo>
                  <a:pt x="0" y="0"/>
                </a:moveTo>
                <a:lnTo>
                  <a:pt x="4964466" y="0"/>
                </a:lnTo>
                <a:lnTo>
                  <a:pt x="4964466" y="3221089"/>
                </a:lnTo>
                <a:lnTo>
                  <a:pt x="0" y="322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47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237120" y="2930090"/>
            <a:ext cx="691978" cy="6919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00165" y="2930090"/>
            <a:ext cx="691978" cy="6919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04007" y="5819947"/>
            <a:ext cx="7463931" cy="3086100"/>
            <a:chOff x="0" y="0"/>
            <a:chExt cx="1965809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65809" cy="812800"/>
            </a:xfrm>
            <a:custGeom>
              <a:avLst/>
              <a:gdLst/>
              <a:ahLst/>
              <a:cxnLst/>
              <a:rect r="r" b="b" t="t" l="l"/>
              <a:pathLst>
                <a:path h="812800" w="1965809">
                  <a:moveTo>
                    <a:pt x="0" y="0"/>
                  </a:moveTo>
                  <a:lnTo>
                    <a:pt x="1965809" y="0"/>
                  </a:lnTo>
                  <a:lnTo>
                    <a:pt x="196580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65809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26126" y="6781972"/>
            <a:ext cx="76270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&gt; ping 171.64.64.64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16907" y="876300"/>
            <a:ext cx="7054187" cy="130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6"/>
              </a:lnSpc>
            </a:pPr>
            <a:r>
              <a:rPr lang="en-US" b="true" sz="756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과제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4182" y="2720901"/>
            <a:ext cx="14659637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다음을 CHATGPT에게 물어보고 정리해 오기</a:t>
            </a:r>
          </a:p>
          <a:p>
            <a:pPr algn="ctr">
              <a:lnSpc>
                <a:spcPts val="7000"/>
              </a:lnSpc>
            </a:pP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HTML: 태그, 요소, 속성의 뜻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CSS: 선택자(SELECTOR), 속성(PROPERTY), 값(VALUE)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JS: 변수, 함수, 이벤트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86350" y="3908778"/>
            <a:ext cx="12115299" cy="222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82"/>
              </a:lnSpc>
            </a:pPr>
            <a:r>
              <a:rPr lang="en-US" b="true" sz="129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5189" y="1707206"/>
            <a:ext cx="6695330" cy="6051366"/>
          </a:xfrm>
          <a:custGeom>
            <a:avLst/>
            <a:gdLst/>
            <a:ahLst/>
            <a:cxnLst/>
            <a:rect r="r" b="b" t="t" l="l"/>
            <a:pathLst>
              <a:path h="6051366" w="6695330">
                <a:moveTo>
                  <a:pt x="0" y="0"/>
                </a:moveTo>
                <a:lnTo>
                  <a:pt x="6695330" y="0"/>
                </a:lnTo>
                <a:lnTo>
                  <a:pt x="6695330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9192" y="1747553"/>
            <a:ext cx="5980622" cy="5970671"/>
          </a:xfrm>
          <a:custGeom>
            <a:avLst/>
            <a:gdLst/>
            <a:ahLst/>
            <a:cxnLst/>
            <a:rect r="r" b="b" t="t" l="l"/>
            <a:pathLst>
              <a:path h="5970671" w="5980622">
                <a:moveTo>
                  <a:pt x="0" y="0"/>
                </a:moveTo>
                <a:lnTo>
                  <a:pt x="5980622" y="0"/>
                </a:lnTo>
                <a:lnTo>
                  <a:pt x="59806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4727" y="144229"/>
            <a:ext cx="13886865" cy="9998543"/>
          </a:xfrm>
          <a:custGeom>
            <a:avLst/>
            <a:gdLst/>
            <a:ahLst/>
            <a:cxnLst/>
            <a:rect r="r" b="b" t="t" l="l"/>
            <a:pathLst>
              <a:path h="9998543" w="13886865">
                <a:moveTo>
                  <a:pt x="0" y="0"/>
                </a:moveTo>
                <a:lnTo>
                  <a:pt x="13886865" y="0"/>
                </a:lnTo>
                <a:lnTo>
                  <a:pt x="13886865" y="9998542"/>
                </a:lnTo>
                <a:lnTo>
                  <a:pt x="0" y="9998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7503" y="381398"/>
            <a:ext cx="11102036" cy="9603261"/>
          </a:xfrm>
          <a:custGeom>
            <a:avLst/>
            <a:gdLst/>
            <a:ahLst/>
            <a:cxnLst/>
            <a:rect r="r" b="b" t="t" l="l"/>
            <a:pathLst>
              <a:path h="9603261" w="11102036">
                <a:moveTo>
                  <a:pt x="0" y="0"/>
                </a:moveTo>
                <a:lnTo>
                  <a:pt x="11102035" y="0"/>
                </a:lnTo>
                <a:lnTo>
                  <a:pt x="11102035" y="9603261"/>
                </a:lnTo>
                <a:lnTo>
                  <a:pt x="0" y="9603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4122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4843334" y="5893702"/>
            <a:ext cx="374288" cy="3742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493721" y="2520315"/>
            <a:ext cx="6995160" cy="524637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15400" y="4893383"/>
            <a:ext cx="6605630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네트워크는 여러 컴퓨팅 장치(노드)들이 물리적/논리적으로 연결되어 서로 데이터를 교환할 수 있는 환경입니다.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LAN(Local Area Network): 가정, 소규모 사무실, 학교 등의 제한된 지역 안에서의 네트워크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WAN(Wide Area Network): 도시, 국가, 대륙 간 등 광범위한 지역을 연결하는 네트워크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VPN(Virtual Private Network): 공용 네트워크를 통해 사설 네트워크에 안전하게 접속하도록 해주는 가상 사설망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NETWORK/PROTOCOL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5400" y="3110604"/>
            <a:ext cx="76270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What is a Network?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493721" y="2520315"/>
            <a:ext cx="6995160" cy="524637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6074" t="0" r="-607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15400" y="4893383"/>
            <a:ext cx="6605630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프로토콜은 네트워크 상에서 통신을 할 때 필요한 규칙, 약속, 절차 등을 정해 놓은 표준입니다.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TCP/IP: IP는 패킷을 목적지까지 전달하고, TCP는 패킷을 순서대로 정확하게 전송·재조립하는 프로토콜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HTTP/HTTPS: 웹에서 데이터를 주고받기 위한 프로토콜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WebSocket: 양방향(full-duplex) 실시간 통신 프로토콜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15400" y="3110604"/>
            <a:ext cx="76270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What is a Protocol?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NETWORK/PROTOCOL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0427" y="7181028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7195" y="-234317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NETWORK/PROTOCOL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9786" y="2042606"/>
            <a:ext cx="76270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OSI 7 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</a:t>
            </a:r>
          </a:p>
        </p:txBody>
      </p:sp>
      <p:graphicFrame>
        <p:nvGraphicFramePr>
          <p:cNvPr name="Object 11" id="11"/>
          <p:cNvGraphicFramePr/>
          <p:nvPr/>
        </p:nvGraphicFramePr>
        <p:xfrm>
          <a:off x="712845" y="3105972"/>
          <a:ext cx="6286500" cy="3352800"/>
        </p:xfrm>
        <a:graphic>
          <a:graphicData uri="http://schemas.openxmlformats.org/presentationml/2006/ole">
            <p:oleObj imgW="7543800" imgH="46101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013900">
            <a:off x="15042323" y="-1761366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61887" y="1747331"/>
            <a:ext cx="1276422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761887" y="2579114"/>
            <a:ext cx="1276422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TCP/IP(Transmission Control Protocol/Internet Protocol)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1417436">
            <a:off x="-2730966" y="7614050"/>
            <a:ext cx="6704769" cy="5449148"/>
          </a:xfrm>
          <a:custGeom>
            <a:avLst/>
            <a:gdLst/>
            <a:ahLst/>
            <a:cxnLst/>
            <a:rect r="r" b="b" t="t" l="l"/>
            <a:pathLst>
              <a:path h="5449148" w="6704769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9746" y="981075"/>
            <a:ext cx="30671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NETWORK/PROTOCOL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4625" y="981075"/>
            <a:ext cx="1784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HTTP/HTTPS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9397" y="981075"/>
            <a:ext cx="14372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WEBSOKET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8191" y="981075"/>
            <a:ext cx="9158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TCP/IP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2457" y="4066849"/>
            <a:ext cx="12423656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Transmission Control Protocol (TCP)</a:t>
            </a: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은 네트워크에서 신뢰성 있는 데이터 전송을 보장하는 전송 계층(Transport Layer) 프로토콜입니다.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데이터를 패킷(packet)으로 분할하여 전송하고, 오류가 없는지 확인하며, 순서대로 재조립하는 기능을 제공합니다.</a:t>
            </a:r>
          </a:p>
          <a:p>
            <a:pPr algn="just">
              <a:lnSpc>
                <a:spcPts val="4059"/>
              </a:lnSpc>
            </a:pP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IP(Internet Protocol)는 네트워크에서 장치를 식별하기 위한 주소 체계입니다.</a:t>
            </a:r>
          </a:p>
          <a:p>
            <a:pPr algn="just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IPv4: 32비트 주소 (예: 192.168.1.1)</a:t>
            </a:r>
          </a:p>
          <a:p>
            <a:pPr algn="just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IPv6: 128비트 주소 (예: 2001:db8::1)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DAGsJ5V2lYs</dc:identifier>
  <dcterms:modified xsi:type="dcterms:W3CDTF">2011-08-01T06:04:30Z</dcterms:modified>
  <cp:revision>1</cp:revision>
  <dc:title>STP 2025 NETWORK</dc:title>
</cp:coreProperties>
</file>